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70" r:id="rId5"/>
    <p:sldId id="271" r:id="rId6"/>
    <p:sldId id="273" r:id="rId7"/>
    <p:sldId id="260" r:id="rId8"/>
    <p:sldId id="267" r:id="rId9"/>
    <p:sldId id="261" r:id="rId10"/>
    <p:sldId id="262" r:id="rId11"/>
    <p:sldId id="264" r:id="rId12"/>
    <p:sldId id="275" r:id="rId13"/>
  </p:sldIdLst>
  <p:sldSz cx="18288000" cy="10287000"/>
  <p:notesSz cx="6858000" cy="9144000"/>
  <p:embeddedFontLst>
    <p:embeddedFont>
      <p:font typeface="Alegreya Bold" panose="020B0604020202020204" charset="0"/>
      <p:regular r:id="rId14"/>
    </p:embeddedFont>
    <p:embeddedFont>
      <p:font typeface="Alegreya Medium" panose="020B0604020202020204" charset="0"/>
      <p:regular r:id="rId15"/>
    </p:embeddedFont>
    <p:embeddedFont>
      <p:font typeface="Alegreya Medium Bold" panose="020B0604020202020204" charset="0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Comic Sans MS" panose="030F0702030302020204" pitchFamily="66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22" autoAdjust="0"/>
  </p:normalViewPr>
  <p:slideViewPr>
    <p:cSldViewPr>
      <p:cViewPr varScale="1">
        <p:scale>
          <a:sx n="49" d="100"/>
          <a:sy n="49" d="100"/>
        </p:scale>
        <p:origin x="474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8.svg"/><Relationship Id="rId3" Type="http://schemas.openxmlformats.org/officeDocument/2006/relationships/image" Target="../media/image18.svg"/><Relationship Id="rId7" Type="http://schemas.openxmlformats.org/officeDocument/2006/relationships/image" Target="../media/image10.svg"/><Relationship Id="rId12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20.svg"/><Relationship Id="rId5" Type="http://schemas.openxmlformats.org/officeDocument/2006/relationships/image" Target="../media/image4.svg"/><Relationship Id="rId10" Type="http://schemas.openxmlformats.org/officeDocument/2006/relationships/image" Target="../media/image13.png"/><Relationship Id="rId4" Type="http://schemas.openxmlformats.org/officeDocument/2006/relationships/image" Target="../media/image3.png"/><Relationship Id="rId9" Type="http://schemas.openxmlformats.org/officeDocument/2006/relationships/image" Target="../media/image19.svg"/><Relationship Id="rId14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8.svg"/><Relationship Id="rId3" Type="http://schemas.openxmlformats.org/officeDocument/2006/relationships/image" Target="../media/image4.svg"/><Relationship Id="rId7" Type="http://schemas.openxmlformats.org/officeDocument/2006/relationships/image" Target="../media/image24.svg"/><Relationship Id="rId12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26.svg"/><Relationship Id="rId5" Type="http://schemas.openxmlformats.org/officeDocument/2006/relationships/image" Target="../media/image23.jpeg"/><Relationship Id="rId10" Type="http://schemas.openxmlformats.org/officeDocument/2006/relationships/image" Target="../media/image13.png"/><Relationship Id="rId4" Type="http://schemas.openxmlformats.org/officeDocument/2006/relationships/image" Target="../media/image22.jpeg"/><Relationship Id="rId9" Type="http://schemas.openxmlformats.org/officeDocument/2006/relationships/image" Target="../media/image25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.svg"/><Relationship Id="rId7" Type="http://schemas.openxmlformats.org/officeDocument/2006/relationships/image" Target="../media/image25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8.svg"/><Relationship Id="rId5" Type="http://schemas.openxmlformats.org/officeDocument/2006/relationships/image" Target="../media/image24.svg"/><Relationship Id="rId10" Type="http://schemas.openxmlformats.org/officeDocument/2006/relationships/image" Target="../media/image7.png"/><Relationship Id="rId4" Type="http://schemas.openxmlformats.org/officeDocument/2006/relationships/image" Target="../media/image9.png"/><Relationship Id="rId9" Type="http://schemas.openxmlformats.org/officeDocument/2006/relationships/image" Target="../media/image26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8.svg"/><Relationship Id="rId3" Type="http://schemas.openxmlformats.org/officeDocument/2006/relationships/image" Target="../media/image4.svg"/><Relationship Id="rId7" Type="http://schemas.openxmlformats.org/officeDocument/2006/relationships/image" Target="../media/image29.svg"/><Relationship Id="rId12" Type="http://schemas.openxmlformats.org/officeDocument/2006/relationships/image" Target="../media/image7.png"/><Relationship Id="rId2" Type="http://schemas.openxmlformats.org/officeDocument/2006/relationships/image" Target="../media/image3.png"/><Relationship Id="rId16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20.svg"/><Relationship Id="rId5" Type="http://schemas.openxmlformats.org/officeDocument/2006/relationships/image" Target="../media/image28.svg"/><Relationship Id="rId15" Type="http://schemas.openxmlformats.org/officeDocument/2006/relationships/image" Target="../media/image31.svg"/><Relationship Id="rId10" Type="http://schemas.openxmlformats.org/officeDocument/2006/relationships/image" Target="../media/image13.png"/><Relationship Id="rId4" Type="http://schemas.openxmlformats.org/officeDocument/2006/relationships/image" Target="../media/image27.png"/><Relationship Id="rId9" Type="http://schemas.openxmlformats.org/officeDocument/2006/relationships/image" Target="../media/image19.svg"/><Relationship Id="rId14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8.svg"/><Relationship Id="rId3" Type="http://schemas.openxmlformats.org/officeDocument/2006/relationships/image" Target="../media/image4.svg"/><Relationship Id="rId7" Type="http://schemas.openxmlformats.org/officeDocument/2006/relationships/image" Target="../media/image29.svg"/><Relationship Id="rId12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20.svg"/><Relationship Id="rId5" Type="http://schemas.openxmlformats.org/officeDocument/2006/relationships/image" Target="../media/image28.svg"/><Relationship Id="rId10" Type="http://schemas.openxmlformats.org/officeDocument/2006/relationships/image" Target="../media/image13.png"/><Relationship Id="rId4" Type="http://schemas.openxmlformats.org/officeDocument/2006/relationships/image" Target="../media/image27.png"/><Relationship Id="rId9" Type="http://schemas.openxmlformats.org/officeDocument/2006/relationships/image" Target="../media/image19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0.svg"/><Relationship Id="rId18" Type="http://schemas.openxmlformats.org/officeDocument/2006/relationships/image" Target="../media/image35.png"/><Relationship Id="rId3" Type="http://schemas.openxmlformats.org/officeDocument/2006/relationships/image" Target="../media/image18.svg"/><Relationship Id="rId7" Type="http://schemas.openxmlformats.org/officeDocument/2006/relationships/image" Target="../media/image4.svg"/><Relationship Id="rId12" Type="http://schemas.openxmlformats.org/officeDocument/2006/relationships/image" Target="../media/image13.png"/><Relationship Id="rId17" Type="http://schemas.openxmlformats.org/officeDocument/2006/relationships/image" Target="../media/image34.png"/><Relationship Id="rId2" Type="http://schemas.openxmlformats.org/officeDocument/2006/relationships/image" Target="../media/image17.png"/><Relationship Id="rId16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9.svg"/><Relationship Id="rId5" Type="http://schemas.openxmlformats.org/officeDocument/2006/relationships/image" Target="../media/image28.svg"/><Relationship Id="rId15" Type="http://schemas.openxmlformats.org/officeDocument/2006/relationships/image" Target="../media/image8.svg"/><Relationship Id="rId10" Type="http://schemas.openxmlformats.org/officeDocument/2006/relationships/image" Target="../media/image11.png"/><Relationship Id="rId4" Type="http://schemas.openxmlformats.org/officeDocument/2006/relationships/image" Target="../media/image27.png"/><Relationship Id="rId9" Type="http://schemas.openxmlformats.org/officeDocument/2006/relationships/image" Target="../media/image10.svg"/><Relationship Id="rId1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0.svg"/><Relationship Id="rId3" Type="http://schemas.openxmlformats.org/officeDocument/2006/relationships/image" Target="../media/image18.svg"/><Relationship Id="rId7" Type="http://schemas.openxmlformats.org/officeDocument/2006/relationships/image" Target="../media/image4.svg"/><Relationship Id="rId12" Type="http://schemas.openxmlformats.org/officeDocument/2006/relationships/image" Target="../media/image13.png"/><Relationship Id="rId17" Type="http://schemas.openxmlformats.org/officeDocument/2006/relationships/image" Target="../media/image34.png"/><Relationship Id="rId2" Type="http://schemas.openxmlformats.org/officeDocument/2006/relationships/image" Target="../media/image17.png"/><Relationship Id="rId16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9.svg"/><Relationship Id="rId5" Type="http://schemas.openxmlformats.org/officeDocument/2006/relationships/image" Target="../media/image28.svg"/><Relationship Id="rId15" Type="http://schemas.openxmlformats.org/officeDocument/2006/relationships/image" Target="../media/image8.svg"/><Relationship Id="rId10" Type="http://schemas.openxmlformats.org/officeDocument/2006/relationships/image" Target="../media/image11.png"/><Relationship Id="rId4" Type="http://schemas.openxmlformats.org/officeDocument/2006/relationships/image" Target="../media/image27.png"/><Relationship Id="rId9" Type="http://schemas.openxmlformats.org/officeDocument/2006/relationships/image" Target="../media/image10.svg"/><Relationship Id="rId1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8.svg"/><Relationship Id="rId3" Type="http://schemas.openxmlformats.org/officeDocument/2006/relationships/image" Target="../media/image4.svg"/><Relationship Id="rId7" Type="http://schemas.openxmlformats.org/officeDocument/2006/relationships/image" Target="../media/image10.svg"/><Relationship Id="rId12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26.svg"/><Relationship Id="rId5" Type="http://schemas.openxmlformats.org/officeDocument/2006/relationships/image" Target="../media/image28.svg"/><Relationship Id="rId10" Type="http://schemas.openxmlformats.org/officeDocument/2006/relationships/image" Target="../media/image13.png"/><Relationship Id="rId4" Type="http://schemas.openxmlformats.org/officeDocument/2006/relationships/image" Target="../media/image27.png"/><Relationship Id="rId9" Type="http://schemas.openxmlformats.org/officeDocument/2006/relationships/image" Target="../media/image25.svg"/><Relationship Id="rId1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8.svg"/><Relationship Id="rId3" Type="http://schemas.openxmlformats.org/officeDocument/2006/relationships/image" Target="../media/image4.svg"/><Relationship Id="rId7" Type="http://schemas.openxmlformats.org/officeDocument/2006/relationships/image" Target="../media/image10.svg"/><Relationship Id="rId12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26.svg"/><Relationship Id="rId5" Type="http://schemas.openxmlformats.org/officeDocument/2006/relationships/image" Target="../media/image28.svg"/><Relationship Id="rId10" Type="http://schemas.openxmlformats.org/officeDocument/2006/relationships/image" Target="../media/image13.png"/><Relationship Id="rId4" Type="http://schemas.openxmlformats.org/officeDocument/2006/relationships/image" Target="../media/image27.png"/><Relationship Id="rId9" Type="http://schemas.openxmlformats.org/officeDocument/2006/relationships/image" Target="../media/image25.svg"/><Relationship Id="rId1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8.svg"/><Relationship Id="rId7" Type="http://schemas.openxmlformats.org/officeDocument/2006/relationships/image" Target="../media/image19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8.svg"/><Relationship Id="rId5" Type="http://schemas.openxmlformats.org/officeDocument/2006/relationships/image" Target="../media/image39.svg"/><Relationship Id="rId10" Type="http://schemas.openxmlformats.org/officeDocument/2006/relationships/image" Target="../media/image7.png"/><Relationship Id="rId4" Type="http://schemas.openxmlformats.org/officeDocument/2006/relationships/image" Target="../media/image38.png"/><Relationship Id="rId9" Type="http://schemas.openxmlformats.org/officeDocument/2006/relationships/image" Target="../media/image20.sv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126857" y="3965021"/>
            <a:ext cx="8478722" cy="114345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501"/>
              </a:lnSpc>
              <a:spcBef>
                <a:spcPct val="0"/>
              </a:spcBef>
            </a:pPr>
            <a:r>
              <a:rPr lang="en-US" sz="6786" dirty="0">
                <a:solidFill>
                  <a:srgbClr val="433831"/>
                </a:solidFill>
                <a:latin typeface="Alegreya Sans SC Black Bold"/>
              </a:rPr>
              <a:t>Welcome to the Team!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5911471" y="5855037"/>
            <a:ext cx="6465058" cy="928617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5958007" y="7770848"/>
            <a:ext cx="6371987" cy="1194748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7871711" y="1499162"/>
            <a:ext cx="2544579" cy="239599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441218" y="8965596"/>
            <a:ext cx="3352965" cy="2840876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800000">
            <a:off x="14161143" y="-1503017"/>
            <a:ext cx="3352965" cy="2840876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1001715">
            <a:off x="1788107" y="6666677"/>
            <a:ext cx="1450030" cy="1130633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-649553">
            <a:off x="15474139" y="2470102"/>
            <a:ext cx="1562518" cy="1289788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 rot="1841545">
            <a:off x="6681852" y="2198597"/>
            <a:ext cx="1120358" cy="997119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 rot="-1812159">
            <a:off x="10487037" y="1987305"/>
            <a:ext cx="1120358" cy="997119"/>
          </a:xfrm>
          <a:prstGeom prst="rect">
            <a:avLst/>
          </a:prstGeom>
        </p:spPr>
      </p:pic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14544244" y="7545264"/>
            <a:ext cx="458160" cy="436499"/>
            <a:chOff x="0" y="0"/>
            <a:chExt cx="1772920" cy="16891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5" name="Freeform 15"/>
            <p:cNvSpPr/>
            <p:nvPr/>
          </p:nvSpPr>
          <p:spPr>
            <a:xfrm>
              <a:off x="-8890" y="-5080"/>
              <a:ext cx="1789430" cy="1701800"/>
            </a:xfrm>
            <a:custGeom>
              <a:avLst/>
              <a:gdLst/>
              <a:ahLst/>
              <a:cxnLst/>
              <a:rect l="l" t="t" r="r" b="b"/>
              <a:pathLst>
                <a:path w="1789430" h="1701800">
                  <a:moveTo>
                    <a:pt x="922020" y="21590"/>
                  </a:moveTo>
                  <a:lnTo>
                    <a:pt x="1172210" y="529590"/>
                  </a:lnTo>
                  <a:cubicBezTo>
                    <a:pt x="1176020" y="538480"/>
                    <a:pt x="1184910" y="544830"/>
                    <a:pt x="1195070" y="546100"/>
                  </a:cubicBezTo>
                  <a:lnTo>
                    <a:pt x="1755140" y="627380"/>
                  </a:lnTo>
                  <a:cubicBezTo>
                    <a:pt x="1779270" y="631190"/>
                    <a:pt x="1789430" y="661670"/>
                    <a:pt x="1771650" y="678180"/>
                  </a:cubicBezTo>
                  <a:lnTo>
                    <a:pt x="1366520" y="1073150"/>
                  </a:lnTo>
                  <a:cubicBezTo>
                    <a:pt x="1358900" y="1079500"/>
                    <a:pt x="1356360" y="1089660"/>
                    <a:pt x="1357630" y="1099820"/>
                  </a:cubicBezTo>
                  <a:lnTo>
                    <a:pt x="1452880" y="1658620"/>
                  </a:lnTo>
                  <a:cubicBezTo>
                    <a:pt x="1456690" y="1682750"/>
                    <a:pt x="1431290" y="1701800"/>
                    <a:pt x="1409700" y="1690370"/>
                  </a:cubicBezTo>
                  <a:lnTo>
                    <a:pt x="908050" y="1426210"/>
                  </a:lnTo>
                  <a:cubicBezTo>
                    <a:pt x="899160" y="1421130"/>
                    <a:pt x="889000" y="1421130"/>
                    <a:pt x="880110" y="1426210"/>
                  </a:cubicBezTo>
                  <a:lnTo>
                    <a:pt x="378460" y="1690370"/>
                  </a:lnTo>
                  <a:cubicBezTo>
                    <a:pt x="356870" y="1701800"/>
                    <a:pt x="331470" y="1682750"/>
                    <a:pt x="335280" y="1658620"/>
                  </a:cubicBezTo>
                  <a:lnTo>
                    <a:pt x="430530" y="1099820"/>
                  </a:lnTo>
                  <a:cubicBezTo>
                    <a:pt x="431800" y="1089660"/>
                    <a:pt x="429260" y="1080770"/>
                    <a:pt x="421640" y="1073150"/>
                  </a:cubicBezTo>
                  <a:lnTo>
                    <a:pt x="17780" y="678180"/>
                  </a:lnTo>
                  <a:cubicBezTo>
                    <a:pt x="0" y="660400"/>
                    <a:pt x="10160" y="631190"/>
                    <a:pt x="34290" y="627380"/>
                  </a:cubicBezTo>
                  <a:lnTo>
                    <a:pt x="594360" y="546100"/>
                  </a:lnTo>
                  <a:cubicBezTo>
                    <a:pt x="604520" y="544830"/>
                    <a:pt x="612140" y="538480"/>
                    <a:pt x="617220" y="529590"/>
                  </a:cubicBezTo>
                  <a:lnTo>
                    <a:pt x="867410" y="21590"/>
                  </a:lnTo>
                  <a:cubicBezTo>
                    <a:pt x="878840" y="0"/>
                    <a:pt x="910590" y="0"/>
                    <a:pt x="922020" y="21590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16" name="Group 16"/>
          <p:cNvGrpSpPr>
            <a:grpSpLocks noChangeAspect="1"/>
          </p:cNvGrpSpPr>
          <p:nvPr/>
        </p:nvGrpSpPr>
        <p:grpSpPr>
          <a:xfrm>
            <a:off x="2676135" y="5658866"/>
            <a:ext cx="261444" cy="249084"/>
            <a:chOff x="0" y="0"/>
            <a:chExt cx="1772920" cy="16891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7" name="Freeform 17"/>
            <p:cNvSpPr/>
            <p:nvPr/>
          </p:nvSpPr>
          <p:spPr>
            <a:xfrm>
              <a:off x="-8890" y="-5080"/>
              <a:ext cx="1789430" cy="1701800"/>
            </a:xfrm>
            <a:custGeom>
              <a:avLst/>
              <a:gdLst/>
              <a:ahLst/>
              <a:cxnLst/>
              <a:rect l="l" t="t" r="r" b="b"/>
              <a:pathLst>
                <a:path w="1789430" h="1701800">
                  <a:moveTo>
                    <a:pt x="922020" y="21590"/>
                  </a:moveTo>
                  <a:lnTo>
                    <a:pt x="1172210" y="529590"/>
                  </a:lnTo>
                  <a:cubicBezTo>
                    <a:pt x="1176020" y="538480"/>
                    <a:pt x="1184910" y="544830"/>
                    <a:pt x="1195070" y="546100"/>
                  </a:cubicBezTo>
                  <a:lnTo>
                    <a:pt x="1755140" y="627380"/>
                  </a:lnTo>
                  <a:cubicBezTo>
                    <a:pt x="1779270" y="631190"/>
                    <a:pt x="1789430" y="661670"/>
                    <a:pt x="1771650" y="678180"/>
                  </a:cubicBezTo>
                  <a:lnTo>
                    <a:pt x="1366520" y="1073150"/>
                  </a:lnTo>
                  <a:cubicBezTo>
                    <a:pt x="1358900" y="1079500"/>
                    <a:pt x="1356360" y="1089660"/>
                    <a:pt x="1357630" y="1099820"/>
                  </a:cubicBezTo>
                  <a:lnTo>
                    <a:pt x="1452880" y="1658620"/>
                  </a:lnTo>
                  <a:cubicBezTo>
                    <a:pt x="1456690" y="1682750"/>
                    <a:pt x="1431290" y="1701800"/>
                    <a:pt x="1409700" y="1690370"/>
                  </a:cubicBezTo>
                  <a:lnTo>
                    <a:pt x="908050" y="1426210"/>
                  </a:lnTo>
                  <a:cubicBezTo>
                    <a:pt x="899160" y="1421130"/>
                    <a:pt x="889000" y="1421130"/>
                    <a:pt x="880110" y="1426210"/>
                  </a:cubicBezTo>
                  <a:lnTo>
                    <a:pt x="378460" y="1690370"/>
                  </a:lnTo>
                  <a:cubicBezTo>
                    <a:pt x="356870" y="1701800"/>
                    <a:pt x="331470" y="1682750"/>
                    <a:pt x="335280" y="1658620"/>
                  </a:cubicBezTo>
                  <a:lnTo>
                    <a:pt x="430530" y="1099820"/>
                  </a:lnTo>
                  <a:cubicBezTo>
                    <a:pt x="431800" y="1089660"/>
                    <a:pt x="429260" y="1080770"/>
                    <a:pt x="421640" y="1073150"/>
                  </a:cubicBezTo>
                  <a:lnTo>
                    <a:pt x="17780" y="678180"/>
                  </a:lnTo>
                  <a:cubicBezTo>
                    <a:pt x="0" y="660400"/>
                    <a:pt x="10160" y="631190"/>
                    <a:pt x="34290" y="627380"/>
                  </a:cubicBezTo>
                  <a:lnTo>
                    <a:pt x="594360" y="546100"/>
                  </a:lnTo>
                  <a:cubicBezTo>
                    <a:pt x="604520" y="544830"/>
                    <a:pt x="612140" y="538480"/>
                    <a:pt x="617220" y="529590"/>
                  </a:cubicBezTo>
                  <a:lnTo>
                    <a:pt x="867410" y="21590"/>
                  </a:lnTo>
                  <a:cubicBezTo>
                    <a:pt x="878840" y="0"/>
                    <a:pt x="910590" y="0"/>
                    <a:pt x="922020" y="21590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18" name="Group 18"/>
          <p:cNvGrpSpPr>
            <a:grpSpLocks noChangeAspect="1"/>
          </p:cNvGrpSpPr>
          <p:nvPr/>
        </p:nvGrpSpPr>
        <p:grpSpPr>
          <a:xfrm>
            <a:off x="3663461" y="3237660"/>
            <a:ext cx="261444" cy="249084"/>
            <a:chOff x="0" y="0"/>
            <a:chExt cx="1772920" cy="16891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9" name="Freeform 19"/>
            <p:cNvSpPr/>
            <p:nvPr/>
          </p:nvSpPr>
          <p:spPr>
            <a:xfrm>
              <a:off x="-8890" y="-5080"/>
              <a:ext cx="1789430" cy="1701800"/>
            </a:xfrm>
            <a:custGeom>
              <a:avLst/>
              <a:gdLst/>
              <a:ahLst/>
              <a:cxnLst/>
              <a:rect l="l" t="t" r="r" b="b"/>
              <a:pathLst>
                <a:path w="1789430" h="1701800">
                  <a:moveTo>
                    <a:pt x="922020" y="21590"/>
                  </a:moveTo>
                  <a:lnTo>
                    <a:pt x="1172210" y="529590"/>
                  </a:lnTo>
                  <a:cubicBezTo>
                    <a:pt x="1176020" y="538480"/>
                    <a:pt x="1184910" y="544830"/>
                    <a:pt x="1195070" y="546100"/>
                  </a:cubicBezTo>
                  <a:lnTo>
                    <a:pt x="1755140" y="627380"/>
                  </a:lnTo>
                  <a:cubicBezTo>
                    <a:pt x="1779270" y="631190"/>
                    <a:pt x="1789430" y="661670"/>
                    <a:pt x="1771650" y="678180"/>
                  </a:cubicBezTo>
                  <a:lnTo>
                    <a:pt x="1366520" y="1073150"/>
                  </a:lnTo>
                  <a:cubicBezTo>
                    <a:pt x="1358900" y="1079500"/>
                    <a:pt x="1356360" y="1089660"/>
                    <a:pt x="1357630" y="1099820"/>
                  </a:cubicBezTo>
                  <a:lnTo>
                    <a:pt x="1452880" y="1658620"/>
                  </a:lnTo>
                  <a:cubicBezTo>
                    <a:pt x="1456690" y="1682750"/>
                    <a:pt x="1431290" y="1701800"/>
                    <a:pt x="1409700" y="1690370"/>
                  </a:cubicBezTo>
                  <a:lnTo>
                    <a:pt x="908050" y="1426210"/>
                  </a:lnTo>
                  <a:cubicBezTo>
                    <a:pt x="899160" y="1421130"/>
                    <a:pt x="889000" y="1421130"/>
                    <a:pt x="880110" y="1426210"/>
                  </a:cubicBezTo>
                  <a:lnTo>
                    <a:pt x="378460" y="1690370"/>
                  </a:lnTo>
                  <a:cubicBezTo>
                    <a:pt x="356870" y="1701800"/>
                    <a:pt x="331470" y="1682750"/>
                    <a:pt x="335280" y="1658620"/>
                  </a:cubicBezTo>
                  <a:lnTo>
                    <a:pt x="430530" y="1099820"/>
                  </a:lnTo>
                  <a:cubicBezTo>
                    <a:pt x="431800" y="1089660"/>
                    <a:pt x="429260" y="1080770"/>
                    <a:pt x="421640" y="1073150"/>
                  </a:cubicBezTo>
                  <a:lnTo>
                    <a:pt x="17780" y="678180"/>
                  </a:lnTo>
                  <a:cubicBezTo>
                    <a:pt x="0" y="660400"/>
                    <a:pt x="10160" y="631190"/>
                    <a:pt x="34290" y="627380"/>
                  </a:cubicBezTo>
                  <a:lnTo>
                    <a:pt x="594360" y="546100"/>
                  </a:lnTo>
                  <a:cubicBezTo>
                    <a:pt x="604520" y="544830"/>
                    <a:pt x="612140" y="538480"/>
                    <a:pt x="617220" y="529590"/>
                  </a:cubicBezTo>
                  <a:lnTo>
                    <a:pt x="867410" y="21590"/>
                  </a:lnTo>
                  <a:cubicBezTo>
                    <a:pt x="878840" y="0"/>
                    <a:pt x="910590" y="0"/>
                    <a:pt x="922020" y="21590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20" name="Group 20"/>
          <p:cNvGrpSpPr>
            <a:grpSpLocks noChangeAspect="1"/>
          </p:cNvGrpSpPr>
          <p:nvPr/>
        </p:nvGrpSpPr>
        <p:grpSpPr>
          <a:xfrm>
            <a:off x="5317568" y="6783654"/>
            <a:ext cx="261444" cy="249084"/>
            <a:chOff x="0" y="0"/>
            <a:chExt cx="1772920" cy="16891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21" name="Freeform 21"/>
            <p:cNvSpPr/>
            <p:nvPr/>
          </p:nvSpPr>
          <p:spPr>
            <a:xfrm>
              <a:off x="-8890" y="-5080"/>
              <a:ext cx="1789430" cy="1701800"/>
            </a:xfrm>
            <a:custGeom>
              <a:avLst/>
              <a:gdLst/>
              <a:ahLst/>
              <a:cxnLst/>
              <a:rect l="l" t="t" r="r" b="b"/>
              <a:pathLst>
                <a:path w="1789430" h="1701800">
                  <a:moveTo>
                    <a:pt x="922020" y="21590"/>
                  </a:moveTo>
                  <a:lnTo>
                    <a:pt x="1172210" y="529590"/>
                  </a:lnTo>
                  <a:cubicBezTo>
                    <a:pt x="1176020" y="538480"/>
                    <a:pt x="1184910" y="544830"/>
                    <a:pt x="1195070" y="546100"/>
                  </a:cubicBezTo>
                  <a:lnTo>
                    <a:pt x="1755140" y="627380"/>
                  </a:lnTo>
                  <a:cubicBezTo>
                    <a:pt x="1779270" y="631190"/>
                    <a:pt x="1789430" y="661670"/>
                    <a:pt x="1771650" y="678180"/>
                  </a:cubicBezTo>
                  <a:lnTo>
                    <a:pt x="1366520" y="1073150"/>
                  </a:lnTo>
                  <a:cubicBezTo>
                    <a:pt x="1358900" y="1079500"/>
                    <a:pt x="1356360" y="1089660"/>
                    <a:pt x="1357630" y="1099820"/>
                  </a:cubicBezTo>
                  <a:lnTo>
                    <a:pt x="1452880" y="1658620"/>
                  </a:lnTo>
                  <a:cubicBezTo>
                    <a:pt x="1456690" y="1682750"/>
                    <a:pt x="1431290" y="1701800"/>
                    <a:pt x="1409700" y="1690370"/>
                  </a:cubicBezTo>
                  <a:lnTo>
                    <a:pt x="908050" y="1426210"/>
                  </a:lnTo>
                  <a:cubicBezTo>
                    <a:pt x="899160" y="1421130"/>
                    <a:pt x="889000" y="1421130"/>
                    <a:pt x="880110" y="1426210"/>
                  </a:cubicBezTo>
                  <a:lnTo>
                    <a:pt x="378460" y="1690370"/>
                  </a:lnTo>
                  <a:cubicBezTo>
                    <a:pt x="356870" y="1701800"/>
                    <a:pt x="331470" y="1682750"/>
                    <a:pt x="335280" y="1658620"/>
                  </a:cubicBezTo>
                  <a:lnTo>
                    <a:pt x="430530" y="1099820"/>
                  </a:lnTo>
                  <a:cubicBezTo>
                    <a:pt x="431800" y="1089660"/>
                    <a:pt x="429260" y="1080770"/>
                    <a:pt x="421640" y="1073150"/>
                  </a:cubicBezTo>
                  <a:lnTo>
                    <a:pt x="17780" y="678180"/>
                  </a:lnTo>
                  <a:cubicBezTo>
                    <a:pt x="0" y="660400"/>
                    <a:pt x="10160" y="631190"/>
                    <a:pt x="34290" y="627380"/>
                  </a:cubicBezTo>
                  <a:lnTo>
                    <a:pt x="594360" y="546100"/>
                  </a:lnTo>
                  <a:cubicBezTo>
                    <a:pt x="604520" y="544830"/>
                    <a:pt x="612140" y="538480"/>
                    <a:pt x="617220" y="529590"/>
                  </a:cubicBezTo>
                  <a:lnTo>
                    <a:pt x="867410" y="21590"/>
                  </a:lnTo>
                  <a:cubicBezTo>
                    <a:pt x="878840" y="0"/>
                    <a:pt x="910590" y="0"/>
                    <a:pt x="922020" y="21590"/>
                  </a:cubicBezTo>
                  <a:close/>
                </a:path>
              </a:pathLst>
            </a:custGeom>
            <a:grpFill/>
          </p:spPr>
        </p:sp>
      </p:grpSp>
      <p:grpSp>
        <p:nvGrpSpPr>
          <p:cNvPr id="22" name="Group 22"/>
          <p:cNvGrpSpPr/>
          <p:nvPr/>
        </p:nvGrpSpPr>
        <p:grpSpPr>
          <a:xfrm>
            <a:off x="-533592" y="4726612"/>
            <a:ext cx="1067183" cy="1067183"/>
            <a:chOff x="0" y="0"/>
            <a:chExt cx="1422911" cy="142291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3" name="Group 23"/>
            <p:cNvGrpSpPr/>
            <p:nvPr/>
          </p:nvGrpSpPr>
          <p:grpSpPr>
            <a:xfrm>
              <a:off x="0" y="0"/>
              <a:ext cx="1422911" cy="1422911"/>
              <a:chOff x="0" y="0"/>
              <a:chExt cx="812800" cy="812800"/>
            </a:xfrm>
            <a:grpFill/>
          </p:grpSpPr>
          <p:sp>
            <p:nvSpPr>
              <p:cNvPr id="24" name="Freeform 24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5" name="TextBox 25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85"/>
                  </a:lnSpc>
                </a:pPr>
                <a:endParaRPr/>
              </a:p>
            </p:txBody>
          </p:sp>
        </p:grpSp>
        <p:grpSp>
          <p:nvGrpSpPr>
            <p:cNvPr id="26" name="Group 26"/>
            <p:cNvGrpSpPr/>
            <p:nvPr/>
          </p:nvGrpSpPr>
          <p:grpSpPr>
            <a:xfrm>
              <a:off x="152274" y="152274"/>
              <a:ext cx="1118362" cy="1118362"/>
              <a:chOff x="0" y="0"/>
              <a:chExt cx="812800" cy="812800"/>
            </a:xfrm>
            <a:grpFill/>
          </p:grpSpPr>
          <p:sp>
            <p:nvSpPr>
              <p:cNvPr id="27" name="Freeform 27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85"/>
                  </a:lnSpc>
                </a:pPr>
                <a:endParaRPr/>
              </a:p>
            </p:txBody>
          </p:sp>
        </p:grpSp>
      </p:grpSp>
      <p:grpSp>
        <p:nvGrpSpPr>
          <p:cNvPr id="29" name="Group 29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30" name="Group 30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31" name="Freeform 31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2" name="TextBox 32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33" name="Group 33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34" name="Freeform 34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5" name="TextBox 35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36" name="Group 36"/>
          <p:cNvGrpSpPr/>
          <p:nvPr/>
        </p:nvGrpSpPr>
        <p:grpSpPr>
          <a:xfrm>
            <a:off x="10038069" y="-528883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37" name="Group 37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38" name="Freeform 38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9" name="TextBox 39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40" name="Group 40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41" name="Freeform 41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42" name="TextBox 42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grpSp>
        <p:nvGrpSpPr>
          <p:cNvPr id="43" name="Group 43"/>
          <p:cNvGrpSpPr/>
          <p:nvPr/>
        </p:nvGrpSpPr>
        <p:grpSpPr>
          <a:xfrm>
            <a:off x="5150404" y="1941313"/>
            <a:ext cx="595772" cy="595772"/>
            <a:chOff x="0" y="0"/>
            <a:chExt cx="794363" cy="794363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794363" cy="794363"/>
              <a:chOff x="0" y="0"/>
              <a:chExt cx="812800" cy="812800"/>
            </a:xfrm>
            <a:grpFill/>
          </p:grpSpPr>
          <p:sp>
            <p:nvSpPr>
              <p:cNvPr id="45" name="Freeform 4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46" name="TextBox 46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610"/>
                  </a:lnSpc>
                </a:pPr>
                <a:endParaRPr/>
              </a:p>
            </p:txBody>
          </p:sp>
        </p:grpSp>
        <p:grpSp>
          <p:nvGrpSpPr>
            <p:cNvPr id="47" name="Group 47"/>
            <p:cNvGrpSpPr/>
            <p:nvPr/>
          </p:nvGrpSpPr>
          <p:grpSpPr>
            <a:xfrm>
              <a:off x="85010" y="85010"/>
              <a:ext cx="624344" cy="624344"/>
              <a:chOff x="0" y="0"/>
              <a:chExt cx="812800" cy="812800"/>
            </a:xfrm>
            <a:grpFill/>
          </p:grpSpPr>
          <p:sp>
            <p:nvSpPr>
              <p:cNvPr id="48" name="Freeform 48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49" name="TextBox 49"/>
              <p:cNvSpPr txBox="1"/>
              <p:nvPr/>
            </p:nvSpPr>
            <p:spPr>
              <a:xfrm>
                <a:off x="76200" y="57150"/>
                <a:ext cx="660400" cy="67945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610"/>
                  </a:lnSpc>
                </a:pPr>
                <a:endParaRPr/>
              </a:p>
            </p:txBody>
          </p:sp>
        </p:grpSp>
      </p:grpSp>
      <p:sp>
        <p:nvSpPr>
          <p:cNvPr id="50" name="TextBox 50"/>
          <p:cNvSpPr txBox="1"/>
          <p:nvPr/>
        </p:nvSpPr>
        <p:spPr>
          <a:xfrm>
            <a:off x="6418251" y="7770848"/>
            <a:ext cx="5376966" cy="120802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433831"/>
                </a:solidFill>
                <a:latin typeface="Alegreya Bold"/>
              </a:rPr>
              <a:t>Key Stage 1</a:t>
            </a: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dirty="0">
                <a:solidFill>
                  <a:srgbClr val="433831"/>
                </a:solidFill>
                <a:latin typeface="Alegreya Bold"/>
              </a:rPr>
              <a:t>Fairytale Two Phase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6918706" y="342808"/>
            <a:ext cx="9601384" cy="9601384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 rot="847601">
            <a:off x="-389704" y="4167363"/>
            <a:ext cx="6487546" cy="3854624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9" name="Freeform 9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13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183495" y="4021918"/>
            <a:ext cx="3621218" cy="678978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800000">
            <a:off x="14705440" y="-1389339"/>
            <a:ext cx="3352965" cy="2840876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310496" y="8842342"/>
            <a:ext cx="3352965" cy="2840876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01715">
            <a:off x="6290593" y="8534931"/>
            <a:ext cx="1450030" cy="1130633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18" name="Group 18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20" name="Freeform 2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23" name="Freeform 23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25" name="Group 25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6" name="Group 26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27" name="Freeform 27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29" name="Group 29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30" name="Freeform 3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32" name="Picture 3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sp>
        <p:nvSpPr>
          <p:cNvPr id="34" name="TextBox 34"/>
          <p:cNvSpPr txBox="1"/>
          <p:nvPr/>
        </p:nvSpPr>
        <p:spPr>
          <a:xfrm>
            <a:off x="7343741" y="1488489"/>
            <a:ext cx="8420389" cy="64267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3"/>
              </a:lnSpc>
            </a:pPr>
            <a:r>
              <a:rPr lang="en-US" sz="4706" dirty="0">
                <a:solidFill>
                  <a:srgbClr val="433831"/>
                </a:solidFill>
                <a:latin typeface="Alegreya Medium"/>
              </a:rPr>
              <a:t>Key Stage 1 Staff team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B0B784B-3ECC-443B-9A39-46268DA6195F}"/>
              </a:ext>
            </a:extLst>
          </p:cNvPr>
          <p:cNvSpPr txBox="1"/>
          <p:nvPr/>
        </p:nvSpPr>
        <p:spPr>
          <a:xfrm>
            <a:off x="6964026" y="2587432"/>
            <a:ext cx="8800103" cy="70942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500" u="sng" dirty="0"/>
              <a:t>Teaching Staff</a:t>
            </a:r>
          </a:p>
          <a:p>
            <a:pPr algn="ctr"/>
            <a:r>
              <a:rPr lang="en-GB" sz="3500" dirty="0"/>
              <a:t>Mrs Amanda Hayward</a:t>
            </a:r>
          </a:p>
          <a:p>
            <a:pPr algn="ctr"/>
            <a:r>
              <a:rPr lang="en-GB" sz="3500" dirty="0"/>
              <a:t>Miss Mandy Orland</a:t>
            </a:r>
          </a:p>
          <a:p>
            <a:pPr algn="ctr"/>
            <a:endParaRPr lang="en-GB" sz="3500" dirty="0"/>
          </a:p>
          <a:p>
            <a:pPr algn="ctr"/>
            <a:r>
              <a:rPr lang="en-GB" sz="3500" dirty="0"/>
              <a:t>S</a:t>
            </a:r>
            <a:r>
              <a:rPr lang="en-GB" sz="3500" u="sng" dirty="0"/>
              <a:t>upport staff</a:t>
            </a:r>
          </a:p>
          <a:p>
            <a:pPr algn="ctr"/>
            <a:r>
              <a:rPr lang="en-GB" sz="3500" dirty="0"/>
              <a:t>Miss Sam Morris</a:t>
            </a:r>
          </a:p>
          <a:p>
            <a:pPr algn="ctr"/>
            <a:r>
              <a:rPr lang="en-GB" sz="3500" dirty="0"/>
              <a:t>Mrs Reena </a:t>
            </a:r>
            <a:r>
              <a:rPr lang="en-GB" sz="3500" dirty="0" err="1"/>
              <a:t>Radia</a:t>
            </a:r>
            <a:endParaRPr lang="en-GB" sz="3500" dirty="0"/>
          </a:p>
          <a:p>
            <a:pPr algn="ctr"/>
            <a:r>
              <a:rPr lang="en-GB" sz="3500" dirty="0"/>
              <a:t>Mrs </a:t>
            </a:r>
            <a:r>
              <a:rPr lang="en-GB" sz="3500" dirty="0" err="1"/>
              <a:t>Sithy</a:t>
            </a:r>
            <a:r>
              <a:rPr lang="en-GB" sz="3500" dirty="0"/>
              <a:t> Khan</a:t>
            </a:r>
          </a:p>
          <a:p>
            <a:pPr algn="ctr"/>
            <a:endParaRPr lang="en-GB" sz="3500" dirty="0"/>
          </a:p>
          <a:p>
            <a:pPr algn="ctr"/>
            <a:r>
              <a:rPr lang="en-GB" sz="3500" u="sng" dirty="0"/>
              <a:t>Additional Support Team Members</a:t>
            </a:r>
          </a:p>
          <a:p>
            <a:pPr algn="ctr"/>
            <a:r>
              <a:rPr lang="en-GB" sz="3500" dirty="0"/>
              <a:t>Mrs Ras Sandhu</a:t>
            </a:r>
          </a:p>
          <a:p>
            <a:pPr algn="ctr"/>
            <a:r>
              <a:rPr lang="en-GB" sz="3500" dirty="0"/>
              <a:t>Miss Sarina </a:t>
            </a:r>
            <a:r>
              <a:rPr lang="en-GB" sz="3500" dirty="0" err="1"/>
              <a:t>Somal</a:t>
            </a:r>
            <a:endParaRPr lang="en-GB" sz="3500" dirty="0"/>
          </a:p>
          <a:p>
            <a:pPr algn="ctr"/>
            <a:r>
              <a:rPr lang="en-GB" sz="3500" dirty="0"/>
              <a:t>Mr Noah Higgerson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C77E9DE6-B42C-4B2F-8C68-249850AB27D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-175176" y="4073984"/>
            <a:ext cx="6029467" cy="404199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887819" y="1830022"/>
            <a:ext cx="6339303" cy="1188619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028700" y="2202068"/>
            <a:ext cx="5972183" cy="51120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55"/>
              </a:lnSpc>
            </a:pPr>
            <a:r>
              <a:rPr lang="en-US" sz="3816">
                <a:solidFill>
                  <a:srgbClr val="5B4F47"/>
                </a:solidFill>
                <a:latin typeface="Alegreya Medium Bold"/>
              </a:rPr>
              <a:t>The school day</a:t>
            </a:r>
          </a:p>
        </p:txBody>
      </p:sp>
      <p:grpSp>
        <p:nvGrpSpPr>
          <p:cNvPr id="4" name="Group 4"/>
          <p:cNvGrpSpPr/>
          <p:nvPr/>
        </p:nvGrpSpPr>
        <p:grpSpPr>
          <a:xfrm rot="-309947">
            <a:off x="9651006" y="1144163"/>
            <a:ext cx="5629656" cy="5168680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5" name="Freeform 5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 rot="-309947">
            <a:off x="9846076" y="1370158"/>
            <a:ext cx="5155977" cy="4302375"/>
            <a:chOff x="0" y="0"/>
            <a:chExt cx="6874636" cy="5736500"/>
          </a:xfrm>
          <a:solidFill>
            <a:schemeClr val="accent1">
              <a:lumMod val="60000"/>
              <a:lumOff val="40000"/>
            </a:schemeClr>
          </a:solidFill>
        </p:grpSpPr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4"/>
            <a:srcRect l="31165" t="9670" r="31165" b="9670"/>
            <a:stretch>
              <a:fillRect/>
            </a:stretch>
          </p:blipFill>
          <p:spPr>
            <a:xfrm>
              <a:off x="0" y="0"/>
              <a:ext cx="6874636" cy="5736500"/>
            </a:xfrm>
            <a:prstGeom prst="rect">
              <a:avLst/>
            </a:prstGeom>
            <a:grpFill/>
          </p:spPr>
        </p:pic>
      </p:grpSp>
      <p:grpSp>
        <p:nvGrpSpPr>
          <p:cNvPr id="9" name="Group 9"/>
          <p:cNvGrpSpPr/>
          <p:nvPr/>
        </p:nvGrpSpPr>
        <p:grpSpPr>
          <a:xfrm rot="454389">
            <a:off x="11397915" y="4935935"/>
            <a:ext cx="5188182" cy="4763354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0" name="Freeform 10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 rot="454389">
            <a:off x="11616181" y="5227965"/>
            <a:ext cx="4751648" cy="3964985"/>
            <a:chOff x="0" y="0"/>
            <a:chExt cx="6335531" cy="5286647"/>
          </a:xfrm>
          <a:solidFill>
            <a:schemeClr val="accent1">
              <a:lumMod val="60000"/>
              <a:lumOff val="40000"/>
            </a:schemeClr>
          </a:solidFill>
        </p:grpSpPr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5"/>
            <a:srcRect l="16294" r="16294"/>
            <a:stretch>
              <a:fillRect/>
            </a:stretch>
          </p:blipFill>
          <p:spPr>
            <a:xfrm>
              <a:off x="0" y="0"/>
              <a:ext cx="6335531" cy="5286647"/>
            </a:xfrm>
            <a:prstGeom prst="rect">
              <a:avLst/>
            </a:prstGeom>
            <a:grpFill/>
          </p:spPr>
        </p:pic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441218" y="8965596"/>
            <a:ext cx="3352965" cy="2840876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800000">
            <a:off x="14161143" y="-1503017"/>
            <a:ext cx="3352965" cy="2840876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01715">
            <a:off x="5798277" y="8971914"/>
            <a:ext cx="1450030" cy="1130633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18" name="Group 18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20" name="Freeform 2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23" name="Freeform 23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25" name="Group 25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6" name="Group 26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27" name="Freeform 27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29" name="Group 29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30" name="Freeform 3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32" name="Picture 3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A16D369B-5E9E-4DEB-9816-BEF0E0532A2D}"/>
              </a:ext>
            </a:extLst>
          </p:cNvPr>
          <p:cNvSpPr txBox="1"/>
          <p:nvPr/>
        </p:nvSpPr>
        <p:spPr>
          <a:xfrm>
            <a:off x="987352" y="3543300"/>
            <a:ext cx="8555557" cy="36009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500" dirty="0"/>
              <a:t>Gates open			8.40am – 8.55am</a:t>
            </a:r>
          </a:p>
          <a:p>
            <a:r>
              <a:rPr lang="en-GB" sz="3500" dirty="0"/>
              <a:t>Registration   			8.50am – 8.55am</a:t>
            </a:r>
          </a:p>
          <a:p>
            <a:r>
              <a:rPr lang="en-GB" sz="3500" dirty="0"/>
              <a:t>Morning Learning		9am – 12.15am</a:t>
            </a:r>
          </a:p>
          <a:p>
            <a:r>
              <a:rPr lang="en-GB" sz="3500" dirty="0"/>
              <a:t>Lunch Break			12.15am – 1.15pm</a:t>
            </a:r>
          </a:p>
          <a:p>
            <a:r>
              <a:rPr lang="en-GB" sz="3500" dirty="0"/>
              <a:t>Afternoon Learning	 	1.15pm-3.20pm</a:t>
            </a:r>
          </a:p>
          <a:p>
            <a:endParaRPr lang="en-GB" sz="3500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23706" y="673922"/>
            <a:ext cx="6339303" cy="1188619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113485" y="1037909"/>
            <a:ext cx="5972183" cy="52187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55"/>
              </a:lnSpc>
            </a:pPr>
            <a:r>
              <a:rPr lang="en-US" sz="3816" dirty="0">
                <a:solidFill>
                  <a:srgbClr val="5B4F47"/>
                </a:solidFill>
                <a:latin typeface="Alegreya Medium Bold"/>
              </a:rPr>
              <a:t>Uniform</a:t>
            </a: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441218" y="8965596"/>
            <a:ext cx="3352965" cy="2840876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>
            <a:off x="14161143" y="-1503017"/>
            <a:ext cx="3352965" cy="2840876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01715">
            <a:off x="5798277" y="8971914"/>
            <a:ext cx="1450030" cy="1130633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18" name="Group 18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20" name="Freeform 2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1" name="TextBox 2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22" name="Group 22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23" name="Freeform 23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25" name="Group 25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6" name="Group 26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27" name="Freeform 27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8" name="TextBox 28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29" name="Group 29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30" name="Freeform 3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32" name="Picture 3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A16D369B-5E9E-4DEB-9816-BEF0E0532A2D}"/>
              </a:ext>
            </a:extLst>
          </p:cNvPr>
          <p:cNvSpPr txBox="1"/>
          <p:nvPr/>
        </p:nvSpPr>
        <p:spPr>
          <a:xfrm>
            <a:off x="855059" y="1932169"/>
            <a:ext cx="8555557" cy="62940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500" dirty="0"/>
              <a:t>Navy, grey or black skirt, trousers or pinafore, (shorts in summer) blue summer dress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5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500" dirty="0"/>
              <a:t>Blue shirt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5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500" dirty="0"/>
              <a:t>Tie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5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500" dirty="0"/>
              <a:t>Navy cardigan or jumper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5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500" dirty="0"/>
              <a:t>Black shoes</a:t>
            </a:r>
          </a:p>
          <a:p>
            <a:endParaRPr lang="en-GB" dirty="0"/>
          </a:p>
        </p:txBody>
      </p:sp>
      <p:pic>
        <p:nvPicPr>
          <p:cNvPr id="35" name="Picture 2">
            <a:extLst>
              <a:ext uri="{FF2B5EF4-FFF2-40B4-BE49-F238E27FC236}">
                <a16:creationId xmlns:a16="http://schemas.microsoft.com/office/drawing/2014/main" id="{86DB9454-7361-4915-98B0-F2B4373391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329583" y="743550"/>
            <a:ext cx="6339303" cy="1188619"/>
          </a:xfrm>
          <a:prstGeom prst="rect">
            <a:avLst/>
          </a:prstGeom>
        </p:spPr>
      </p:pic>
      <p:sp>
        <p:nvSpPr>
          <p:cNvPr id="36" name="TextBox 3">
            <a:extLst>
              <a:ext uri="{FF2B5EF4-FFF2-40B4-BE49-F238E27FC236}">
                <a16:creationId xmlns:a16="http://schemas.microsoft.com/office/drawing/2014/main" id="{943E498B-A0F1-4596-8B98-6A768EE42390}"/>
              </a:ext>
            </a:extLst>
          </p:cNvPr>
          <p:cNvSpPr txBox="1"/>
          <p:nvPr/>
        </p:nvSpPr>
        <p:spPr>
          <a:xfrm>
            <a:off x="10513142" y="1084704"/>
            <a:ext cx="5972183" cy="52187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55"/>
              </a:lnSpc>
            </a:pPr>
            <a:r>
              <a:rPr lang="en-US" sz="3816" dirty="0">
                <a:solidFill>
                  <a:srgbClr val="5B4F47"/>
                </a:solidFill>
                <a:latin typeface="Alegreya Medium Bold"/>
              </a:rPr>
              <a:t>P.E Kit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F7471A-A2A7-42AE-BF32-20FBD2EEED8C}"/>
              </a:ext>
            </a:extLst>
          </p:cNvPr>
          <p:cNvSpPr txBox="1"/>
          <p:nvPr/>
        </p:nvSpPr>
        <p:spPr>
          <a:xfrm>
            <a:off x="9663479" y="1989527"/>
            <a:ext cx="8555557" cy="52168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500" dirty="0"/>
              <a:t>White top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5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500" dirty="0"/>
              <a:t>Blue or black shorts</a:t>
            </a:r>
          </a:p>
          <a:p>
            <a:endParaRPr lang="en-GB" sz="35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500" dirty="0"/>
              <a:t>Blue or black joggers and jacket or jumper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5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500" dirty="0"/>
              <a:t>Trainers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5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500" dirty="0"/>
              <a:t>Socks if girls are wearing tights in winter.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E06348-391A-404E-924B-35B123055284}"/>
              </a:ext>
            </a:extLst>
          </p:cNvPr>
          <p:cNvSpPr txBox="1"/>
          <p:nvPr/>
        </p:nvSpPr>
        <p:spPr>
          <a:xfrm>
            <a:off x="7377600" y="7658100"/>
            <a:ext cx="7176600" cy="206210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/>
              <a:t>Please can all uniform and P.E kit be clearly named. </a:t>
            </a:r>
          </a:p>
          <a:p>
            <a:endParaRPr lang="en-GB" sz="3200" b="1" dirty="0"/>
          </a:p>
          <a:p>
            <a:r>
              <a:rPr lang="en-GB" sz="3200" b="1" dirty="0"/>
              <a:t>P.E kit can be kept in school for half term. </a:t>
            </a:r>
          </a:p>
        </p:txBody>
      </p:sp>
    </p:spTree>
    <p:extLst>
      <p:ext uri="{BB962C8B-B14F-4D97-AF65-F5344CB8AC3E}">
        <p14:creationId xmlns:p14="http://schemas.microsoft.com/office/powerpoint/2010/main" val="1353616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022069" y="2694013"/>
            <a:ext cx="4642674" cy="87050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29205" y="3584705"/>
            <a:ext cx="678743" cy="60632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29205" y="4391053"/>
            <a:ext cx="678743" cy="60632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22810" y="5579438"/>
            <a:ext cx="678743" cy="606323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22810" y="7328761"/>
            <a:ext cx="678743" cy="606323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29205" y="8125584"/>
            <a:ext cx="678743" cy="606323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441218" y="8965596"/>
            <a:ext cx="3352965" cy="2840876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800000">
            <a:off x="14161143" y="-1503017"/>
            <a:ext cx="3352965" cy="2840876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01715">
            <a:off x="916737" y="2128696"/>
            <a:ext cx="1450030" cy="1130633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12" name="Group 12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3" name="Group 13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14" name="Freeform 14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5" name="TextBox 15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16" name="Group 16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17" name="Freeform 17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8" name="TextBox 18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19" name="Group 19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0" name="Group 20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21" name="Freeform 21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2" name="TextBox 22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23" name="Group 23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24" name="Freeform 24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5" name="TextBox 25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>
            <a:off x="1469666" y="3362626"/>
            <a:ext cx="6673863" cy="5143227"/>
          </a:xfrm>
          <a:prstGeom prst="rect">
            <a:avLst/>
          </a:prstGeom>
        </p:spPr>
      </p:pic>
      <p:sp>
        <p:nvSpPr>
          <p:cNvPr id="29" name="TextBox 29"/>
          <p:cNvSpPr txBox="1"/>
          <p:nvPr/>
        </p:nvSpPr>
        <p:spPr>
          <a:xfrm>
            <a:off x="5731673" y="390229"/>
            <a:ext cx="7755727" cy="76367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656"/>
              </a:lnSpc>
            </a:pPr>
            <a:r>
              <a:rPr lang="en-US" sz="5600" dirty="0">
                <a:solidFill>
                  <a:srgbClr val="745E4D"/>
                </a:solidFill>
                <a:latin typeface="Alegreya Medium Bold"/>
              </a:rPr>
              <a:t>Learning in Key Stage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A04782D-92DB-4D96-BB52-6895B3497A0B}"/>
              </a:ext>
            </a:extLst>
          </p:cNvPr>
          <p:cNvSpPr txBox="1"/>
          <p:nvPr/>
        </p:nvSpPr>
        <p:spPr>
          <a:xfrm>
            <a:off x="2209800" y="1562100"/>
            <a:ext cx="14598626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5C4DE1E-FF9D-42CE-BCB5-564DF9DB536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674280" y="169319"/>
            <a:ext cx="15870512" cy="9948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164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022069" y="2694013"/>
            <a:ext cx="4642674" cy="87050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29205" y="3584705"/>
            <a:ext cx="678743" cy="60632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29205" y="4391053"/>
            <a:ext cx="678743" cy="60632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22810" y="5579438"/>
            <a:ext cx="678743" cy="606323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22810" y="7328761"/>
            <a:ext cx="678743" cy="606323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29205" y="8125584"/>
            <a:ext cx="678743" cy="606323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441218" y="8965596"/>
            <a:ext cx="3352965" cy="2840876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800000">
            <a:off x="14161143" y="-1503017"/>
            <a:ext cx="3352965" cy="2840876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01715">
            <a:off x="916737" y="2128696"/>
            <a:ext cx="1450030" cy="1130633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12" name="Group 12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3" name="Group 13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14" name="Freeform 14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5" name="TextBox 15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16" name="Group 16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17" name="Freeform 17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8" name="TextBox 18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19" name="Group 19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0" name="Group 20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21" name="Freeform 21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2" name="TextBox 22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23" name="Group 23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24" name="Freeform 24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5" name="TextBox 25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26" name="Picture 2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sp>
        <p:nvSpPr>
          <p:cNvPr id="29" name="TextBox 29"/>
          <p:cNvSpPr txBox="1"/>
          <p:nvPr/>
        </p:nvSpPr>
        <p:spPr>
          <a:xfrm>
            <a:off x="5731673" y="390229"/>
            <a:ext cx="7755727" cy="76367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656"/>
              </a:lnSpc>
            </a:pPr>
            <a:r>
              <a:rPr lang="en-US" sz="5600" dirty="0">
                <a:solidFill>
                  <a:srgbClr val="745E4D"/>
                </a:solidFill>
                <a:latin typeface="Alegreya Medium Bold"/>
              </a:rPr>
              <a:t>Learning in Key Stage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A04782D-92DB-4D96-BB52-6895B3497A0B}"/>
              </a:ext>
            </a:extLst>
          </p:cNvPr>
          <p:cNvSpPr txBox="1"/>
          <p:nvPr/>
        </p:nvSpPr>
        <p:spPr>
          <a:xfrm>
            <a:off x="2498610" y="2337001"/>
            <a:ext cx="12868305" cy="729430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In Key Stage 1 children learn in a variety of different ways. </a:t>
            </a:r>
          </a:p>
          <a:p>
            <a:pPr algn="ctr"/>
            <a:endParaRPr lang="en-GB" sz="3600" dirty="0"/>
          </a:p>
          <a:p>
            <a:pPr algn="ctr"/>
            <a:r>
              <a:rPr lang="en-GB" sz="3600" dirty="0"/>
              <a:t>Children work independently following their learning input to complete their task and to demonstrate their understanding.</a:t>
            </a:r>
          </a:p>
          <a:p>
            <a:pPr algn="ctr"/>
            <a:endParaRPr lang="en-GB" sz="3600" dirty="0"/>
          </a:p>
          <a:p>
            <a:pPr algn="ctr"/>
            <a:r>
              <a:rPr lang="en-GB" sz="3600" dirty="0"/>
              <a:t>Children learn in small groups with an adult. </a:t>
            </a:r>
          </a:p>
          <a:p>
            <a:pPr algn="ctr"/>
            <a:endParaRPr lang="en-GB" sz="3600" dirty="0"/>
          </a:p>
          <a:p>
            <a:pPr algn="ctr"/>
            <a:r>
              <a:rPr lang="en-GB" sz="3600" dirty="0"/>
              <a:t>Children complete learning challenges online using an </a:t>
            </a:r>
            <a:r>
              <a:rPr lang="en-GB" sz="3600" dirty="0" err="1"/>
              <a:t>ipad</a:t>
            </a:r>
            <a:r>
              <a:rPr lang="en-GB" sz="3600" dirty="0"/>
              <a:t> to follow their learning programme including games and lessons. (Reading Eggs, Accelerated Reader and Maths Seeds.)</a:t>
            </a:r>
          </a:p>
          <a:p>
            <a:pPr algn="ctr"/>
            <a:endParaRPr lang="en-GB" sz="3600" dirty="0"/>
          </a:p>
          <a:p>
            <a:pPr algn="ctr"/>
            <a:r>
              <a:rPr lang="en-GB" sz="3600" dirty="0"/>
              <a:t>As well as focussing on the more academic skills we work on developing children's social, communication and language skills</a:t>
            </a:r>
            <a:r>
              <a:rPr lang="en-GB" dirty="0"/>
              <a:t>..</a:t>
            </a:r>
          </a:p>
        </p:txBody>
      </p:sp>
    </p:spTree>
    <p:extLst>
      <p:ext uri="{BB962C8B-B14F-4D97-AF65-F5344CB8AC3E}">
        <p14:creationId xmlns:p14="http://schemas.microsoft.com/office/powerpoint/2010/main" val="1851924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743815">
            <a:off x="740388" y="945682"/>
            <a:ext cx="4843085" cy="4446515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3" name="Freeform 3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6978846" y="342808"/>
            <a:ext cx="12089874" cy="11003986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 rot="847601">
            <a:off x="1033913" y="4838196"/>
            <a:ext cx="4883145" cy="4483295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9" name="Freeform 9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13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477626" y="4873496"/>
            <a:ext cx="789680" cy="705423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477626" y="6828406"/>
            <a:ext cx="789680" cy="705423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477626" y="5850951"/>
            <a:ext cx="789680" cy="705423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9183495" y="4021918"/>
            <a:ext cx="3621218" cy="678978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800000">
            <a:off x="14705440" y="-1389339"/>
            <a:ext cx="3352965" cy="2840876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310496" y="8842342"/>
            <a:ext cx="3352965" cy="2840876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01715">
            <a:off x="6290593" y="8534931"/>
            <a:ext cx="1450030" cy="1130633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21" name="Group 21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2" name="Group 22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23" name="Freeform 23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25" name="Group 25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26" name="Freeform 26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7" name="TextBox 27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28" name="Group 28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9" name="Group 29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30" name="Freeform 3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32" name="Group 32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33" name="Freeform 33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4" name="TextBox 3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36" name="Picture 3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sp>
        <p:nvSpPr>
          <p:cNvPr id="37" name="TextBox 37"/>
          <p:cNvSpPr txBox="1"/>
          <p:nvPr/>
        </p:nvSpPr>
        <p:spPr>
          <a:xfrm>
            <a:off x="7477626" y="1017269"/>
            <a:ext cx="8420389" cy="64267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3"/>
              </a:lnSpc>
            </a:pPr>
            <a:r>
              <a:rPr lang="en-US" sz="4706" dirty="0">
                <a:solidFill>
                  <a:srgbClr val="433831"/>
                </a:solidFill>
                <a:latin typeface="Alegreya Medium Bold"/>
              </a:rPr>
              <a:t>Homework – Reading 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139C43F-8D9C-41EB-91D5-16DFB970EEB4}"/>
              </a:ext>
            </a:extLst>
          </p:cNvPr>
          <p:cNvSpPr txBox="1"/>
          <p:nvPr/>
        </p:nvSpPr>
        <p:spPr>
          <a:xfrm>
            <a:off x="8100661" y="1968719"/>
            <a:ext cx="8554714" cy="4770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GB" sz="2500" dirty="0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B8EC36B0-7118-454C-987E-9F02D4ACBDF0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rot="20849968">
            <a:off x="894688" y="1130519"/>
            <a:ext cx="4535876" cy="413449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3813BE7-BFC1-4D17-A4E8-96B4C13ED793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 rot="942276">
            <a:off x="1271077" y="5076713"/>
            <a:ext cx="4371318" cy="41602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43CF1E-FC23-437F-9BAB-5A0F776EDFE0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473221" y="1691298"/>
            <a:ext cx="6362700" cy="27230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0F51FDAB-0759-4481-B58B-BAD8F3918F90}"/>
              </a:ext>
            </a:extLst>
          </p:cNvPr>
          <p:cNvSpPr txBox="1"/>
          <p:nvPr/>
        </p:nvSpPr>
        <p:spPr>
          <a:xfrm>
            <a:off x="8098283" y="4310080"/>
            <a:ext cx="9541015" cy="569386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Read Write Inc Phonics book (familiar)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Read Write Inc Bookbag book (unfamiliar) 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Sharing stories at bedtime is a great way to support your child to relax and spark your child’s love of stories.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Talk about what they heard and likes and dislikes.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Reading Eggs </a:t>
            </a:r>
          </a:p>
          <a:p>
            <a:endParaRPr lang="en-GB" sz="2800" b="1" dirty="0"/>
          </a:p>
          <a:p>
            <a:r>
              <a:rPr lang="en-GB" sz="2800" dirty="0"/>
              <a:t>These books will need to be in school everyday and there will be a Home – School agreement. </a:t>
            </a:r>
          </a:p>
          <a:p>
            <a:endParaRPr lang="en-GB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743815">
            <a:off x="740388" y="945682"/>
            <a:ext cx="4843085" cy="4446515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3" name="Freeform 3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6978847" y="342808"/>
            <a:ext cx="9601384" cy="9601384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 rot="847601">
            <a:off x="1033913" y="4838196"/>
            <a:ext cx="4883145" cy="4483295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9" name="Freeform 9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018762" y="7426022"/>
            <a:ext cx="789680" cy="705423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6943952" y="5860223"/>
            <a:ext cx="789680" cy="705423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9183495" y="4021918"/>
            <a:ext cx="3621218" cy="678978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800000">
            <a:off x="14705440" y="-1389339"/>
            <a:ext cx="3352965" cy="2840876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310496" y="8842342"/>
            <a:ext cx="3352965" cy="2840876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01715">
            <a:off x="6290593" y="8534931"/>
            <a:ext cx="1450030" cy="1130633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21" name="Group 21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2" name="Group 22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23" name="Freeform 23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4" name="TextBox 2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25" name="Group 25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26" name="Freeform 26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7" name="TextBox 27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28" name="Group 28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9" name="Group 29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30" name="Freeform 30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1" name="TextBox 31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32" name="Group 32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33" name="Freeform 33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4" name="TextBox 34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36" name="Picture 3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sp>
        <p:nvSpPr>
          <p:cNvPr id="37" name="TextBox 37"/>
          <p:cNvSpPr txBox="1"/>
          <p:nvPr/>
        </p:nvSpPr>
        <p:spPr>
          <a:xfrm>
            <a:off x="7477626" y="1017269"/>
            <a:ext cx="8420389" cy="64267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3"/>
              </a:lnSpc>
            </a:pPr>
            <a:r>
              <a:rPr lang="en-US" sz="4706" dirty="0">
                <a:solidFill>
                  <a:srgbClr val="433831"/>
                </a:solidFill>
                <a:latin typeface="Alegreya Medium Bold"/>
              </a:rPr>
              <a:t>Homework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139C43F-8D9C-41EB-91D5-16DFB970EEB4}"/>
              </a:ext>
            </a:extLst>
          </p:cNvPr>
          <p:cNvSpPr txBox="1"/>
          <p:nvPr/>
        </p:nvSpPr>
        <p:spPr>
          <a:xfrm>
            <a:off x="7810291" y="1935719"/>
            <a:ext cx="8631780" cy="69865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Spellings </a:t>
            </a:r>
          </a:p>
          <a:p>
            <a:endParaRPr lang="en-GB" sz="2800" b="1" u="sng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Common Exception words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Can practice on Spelling Shed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No formal tests.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r>
              <a:rPr lang="en-GB" sz="2800" b="1" u="sng" dirty="0"/>
              <a:t>Maths </a:t>
            </a:r>
          </a:p>
          <a:p>
            <a:endParaRPr lang="en-GB" sz="2800" b="1" u="sng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Key number facts 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Maths Seeds</a:t>
            </a:r>
          </a:p>
          <a:p>
            <a:endParaRPr lang="en-GB" sz="2800" dirty="0"/>
          </a:p>
          <a:p>
            <a:r>
              <a:rPr lang="en-GB" sz="2800" b="1" dirty="0"/>
              <a:t>Children already know their login details for Maths Seeds and Reading Eggs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B8EC36B0-7118-454C-987E-9F02D4ACBDF0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rot="20849968">
            <a:off x="894688" y="1130519"/>
            <a:ext cx="4535876" cy="413449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3813BE7-BFC1-4D17-A4E8-96B4C13ED793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 rot="942276">
            <a:off x="1271077" y="5076713"/>
            <a:ext cx="4371318" cy="41602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0956444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245858" y="1605593"/>
            <a:ext cx="5569328" cy="1044249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323323" y="1840376"/>
            <a:ext cx="3453055" cy="55854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42"/>
              </a:lnSpc>
            </a:pPr>
            <a:r>
              <a:rPr lang="en-US" sz="4200" dirty="0">
                <a:solidFill>
                  <a:srgbClr val="433831"/>
                </a:solidFill>
                <a:latin typeface="Alegreya Medium Bold"/>
              </a:rPr>
              <a:t>PE</a:t>
            </a: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74820" y="3018103"/>
            <a:ext cx="678743" cy="606323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92869" y="7687850"/>
            <a:ext cx="678743" cy="606323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441218" y="8965596"/>
            <a:ext cx="3352965" cy="2840876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800000">
            <a:off x="14161143" y="-1503017"/>
            <a:ext cx="3352965" cy="2840876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01715">
            <a:off x="8418985" y="7650510"/>
            <a:ext cx="1450030" cy="1130633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649553">
            <a:off x="16984578" y="2613968"/>
            <a:ext cx="1562518" cy="1289788"/>
          </a:xfrm>
          <a:prstGeom prst="rect">
            <a:avLst/>
          </a:prstGeom>
        </p:spPr>
      </p:pic>
      <p:grpSp>
        <p:nvGrpSpPr>
          <p:cNvPr id="23" name="Group 23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4" name="Group 24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25" name="Freeform 2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27" name="Group 27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28" name="Freeform 28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9" name="TextBox 29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30" name="Group 30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31" name="Group 31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32" name="Freeform 3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3" name="TextBox 3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34" name="Group 34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35" name="Freeform 3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6" name="TextBox 3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37" name="Picture 3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38" name="Picture 3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C5CC74A3-33EA-4570-B110-1CFAC06C37D2}"/>
              </a:ext>
            </a:extLst>
          </p:cNvPr>
          <p:cNvSpPr txBox="1"/>
          <p:nvPr/>
        </p:nvSpPr>
        <p:spPr>
          <a:xfrm>
            <a:off x="1870117" y="2899017"/>
            <a:ext cx="8758012" cy="814069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+mj-lt"/>
              </a:rPr>
              <a:t>Children have PE sessions led by specialist sports coaches.</a:t>
            </a:r>
          </a:p>
          <a:p>
            <a:endParaRPr lang="en-GB" sz="3200" dirty="0">
              <a:latin typeface="+mj-lt"/>
            </a:endParaRPr>
          </a:p>
          <a:p>
            <a:r>
              <a:rPr lang="en-GB" sz="3200" dirty="0">
                <a:latin typeface="+mj-lt"/>
              </a:rPr>
              <a:t>Skills taught include: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>
                <a:latin typeface="+mj-lt"/>
              </a:rPr>
              <a:t>Balancing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>
                <a:latin typeface="+mj-lt"/>
              </a:rPr>
              <a:t>Ball skills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>
                <a:latin typeface="+mj-lt"/>
              </a:rPr>
              <a:t>Running, stopping and command games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>
                <a:latin typeface="+mj-lt"/>
              </a:rPr>
              <a:t>Gymnastics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>
                <a:latin typeface="+mj-lt"/>
              </a:rPr>
              <a:t>Jumping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>
                <a:latin typeface="+mj-lt"/>
              </a:rPr>
              <a:t>Throwing and catching (Target games)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>
                <a:latin typeface="+mj-lt"/>
              </a:rPr>
              <a:t>Games - athletics</a:t>
            </a:r>
          </a:p>
          <a:p>
            <a:endParaRPr lang="en-GB" sz="3200" dirty="0">
              <a:latin typeface="+mj-lt"/>
            </a:endParaRPr>
          </a:p>
          <a:p>
            <a:r>
              <a:rPr lang="en-GB" sz="3200" dirty="0">
                <a:latin typeface="+mj-lt"/>
              </a:rPr>
              <a:t>Additional PE sessions are led by our Dance teacher once a week.</a:t>
            </a:r>
          </a:p>
          <a:p>
            <a:endParaRPr lang="en-GB" sz="2500" dirty="0">
              <a:latin typeface="Comic Sans MS" panose="030F0702030302020204" pitchFamily="66" charset="0"/>
            </a:endParaRPr>
          </a:p>
          <a:p>
            <a:endParaRPr lang="en-GB" sz="2500" dirty="0">
              <a:latin typeface="Comic Sans MS" panose="030F0702030302020204" pitchFamily="66" charset="0"/>
            </a:endParaRPr>
          </a:p>
          <a:p>
            <a:endParaRPr lang="en-GB" sz="2500" dirty="0">
              <a:latin typeface="Comic Sans MS" panose="030F0702030302020204" pitchFamily="66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EBD71E3-4B12-4E02-B886-1D7C1F7ED04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708425" y="1186529"/>
            <a:ext cx="6486706" cy="702929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705767" y="590981"/>
            <a:ext cx="5569328" cy="1044249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988774" y="786211"/>
            <a:ext cx="5213362" cy="56553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242"/>
              </a:lnSpc>
            </a:pPr>
            <a:r>
              <a:rPr lang="en-US" sz="4200" dirty="0">
                <a:solidFill>
                  <a:srgbClr val="433831"/>
                </a:solidFill>
                <a:latin typeface="Alegreya Medium Bold"/>
              </a:rPr>
              <a:t>Experiences </a:t>
            </a:r>
          </a:p>
        </p:txBody>
      </p:sp>
      <p:grpSp>
        <p:nvGrpSpPr>
          <p:cNvPr id="9" name="Group 9"/>
          <p:cNvGrpSpPr/>
          <p:nvPr/>
        </p:nvGrpSpPr>
        <p:grpSpPr>
          <a:xfrm rot="454389">
            <a:off x="10937880" y="3058580"/>
            <a:ext cx="5680544" cy="4779439"/>
            <a:chOff x="0" y="0"/>
            <a:chExt cx="1737657" cy="15953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0" name="Freeform 10"/>
            <p:cNvSpPr/>
            <p:nvPr/>
          </p:nvSpPr>
          <p:spPr>
            <a:xfrm>
              <a:off x="0" y="0"/>
              <a:ext cx="1737657" cy="1595371"/>
            </a:xfrm>
            <a:custGeom>
              <a:avLst/>
              <a:gdLst/>
              <a:ahLst/>
              <a:cxnLst/>
              <a:rect l="l" t="t" r="r" b="b"/>
              <a:pathLst>
                <a:path w="1737657" h="1595371">
                  <a:moveTo>
                    <a:pt x="0" y="0"/>
                  </a:moveTo>
                  <a:lnTo>
                    <a:pt x="1737657" y="0"/>
                  </a:lnTo>
                  <a:lnTo>
                    <a:pt x="1737657" y="1595371"/>
                  </a:lnTo>
                  <a:lnTo>
                    <a:pt x="0" y="1595371"/>
                  </a:lnTo>
                  <a:close/>
                </a:path>
              </a:pathLst>
            </a:custGeom>
            <a:grpFill/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26274" y="3354111"/>
            <a:ext cx="678743" cy="606323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26274" y="4250055"/>
            <a:ext cx="678743" cy="606323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26274" y="5148819"/>
            <a:ext cx="678743" cy="606323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26274" y="6421284"/>
            <a:ext cx="678743" cy="606323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26274" y="7356846"/>
            <a:ext cx="678743" cy="606323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441218" y="8965596"/>
            <a:ext cx="3352965" cy="2840876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800000">
            <a:off x="14161143" y="-1503017"/>
            <a:ext cx="3352965" cy="2840876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01715">
            <a:off x="8418985" y="7650510"/>
            <a:ext cx="1450030" cy="1130633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649553">
            <a:off x="16984578" y="2613968"/>
            <a:ext cx="1562518" cy="1289788"/>
          </a:xfrm>
          <a:prstGeom prst="rect">
            <a:avLst/>
          </a:prstGeom>
        </p:spPr>
      </p:pic>
      <p:grpSp>
        <p:nvGrpSpPr>
          <p:cNvPr id="23" name="Group 23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24" name="Group 24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25" name="Freeform 2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6" name="TextBox 2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27" name="Group 27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28" name="Freeform 28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9" name="TextBox 29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30" name="Group 30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31" name="Group 31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32" name="Freeform 3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3" name="TextBox 3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34" name="Group 34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35" name="Freeform 3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36" name="TextBox 3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37" name="Picture 3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38" name="Picture 3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44F415BB-1997-4D60-954E-71B9A85747BE}"/>
              </a:ext>
            </a:extLst>
          </p:cNvPr>
          <p:cNvSpPr txBox="1"/>
          <p:nvPr/>
        </p:nvSpPr>
        <p:spPr>
          <a:xfrm>
            <a:off x="1841497" y="1773777"/>
            <a:ext cx="8758012" cy="83253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We aim to enrich our curriculum with in school and out of school experiences. 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r>
              <a:rPr lang="en-GB" sz="3000" dirty="0">
                <a:latin typeface="Comic Sans MS" panose="030F0702030302020204" pitchFamily="66" charset="0"/>
              </a:rPr>
              <a:t>Plans for this term: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>
                <a:latin typeface="Comic Sans MS" panose="030F0702030302020204" pitchFamily="66" charset="0"/>
              </a:rPr>
              <a:t>Sharing our stories with families.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0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>
                <a:latin typeface="Comic Sans MS" panose="030F0702030302020204" pitchFamily="66" charset="0"/>
              </a:rPr>
              <a:t>Expert DT day – Map making.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0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>
                <a:latin typeface="Comic Sans MS" panose="030F0702030302020204" pitchFamily="66" charset="0"/>
              </a:rPr>
              <a:t>Expert Art day – House making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0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>
                <a:latin typeface="Comic Sans MS" panose="030F0702030302020204" pitchFamily="66" charset="0"/>
              </a:rPr>
              <a:t>KS1 Carols and Nativity story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0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>
                <a:latin typeface="Comic Sans MS" panose="030F0702030302020204" pitchFamily="66" charset="0"/>
              </a:rPr>
              <a:t>Autumnal creative afternoon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0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>
                <a:latin typeface="Comic Sans MS" panose="030F0702030302020204" pitchFamily="66" charset="0"/>
              </a:rPr>
              <a:t>Christmas Fair 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endParaRPr lang="en-GB" sz="2500" dirty="0">
              <a:latin typeface="Comic Sans MS" panose="030F0702030302020204" pitchFamily="66" charset="0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1B21345F-3A55-4B82-8C0D-AC2256EF804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143082" y="3267846"/>
            <a:ext cx="5243014" cy="441388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045592" y="1173919"/>
            <a:ext cx="8196816" cy="84975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63"/>
              </a:lnSpc>
            </a:pPr>
            <a:r>
              <a:rPr lang="en-US" sz="6399">
                <a:solidFill>
                  <a:srgbClr val="433831"/>
                </a:solidFill>
                <a:latin typeface="Alegreya Medium Bold"/>
              </a:rPr>
              <a:t>How to help at home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781968" y="3964078"/>
            <a:ext cx="948353" cy="84716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781968" y="5600880"/>
            <a:ext cx="948353" cy="84716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781968" y="7237682"/>
            <a:ext cx="948353" cy="84716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800000">
            <a:off x="14705440" y="-1389339"/>
            <a:ext cx="3352965" cy="284087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310496" y="8842342"/>
            <a:ext cx="3352965" cy="284087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01715">
            <a:off x="11024509" y="7418199"/>
            <a:ext cx="1450030" cy="1130633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649553">
            <a:off x="16915649" y="4829477"/>
            <a:ext cx="1562518" cy="1289788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10609179" y="9850018"/>
            <a:ext cx="1172978" cy="1172978"/>
            <a:chOff x="0" y="0"/>
            <a:chExt cx="1563971" cy="1563971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1563971" cy="1563971"/>
              <a:chOff x="0" y="0"/>
              <a:chExt cx="812800" cy="812800"/>
            </a:xfrm>
            <a:grpFill/>
          </p:grpSpPr>
          <p:sp>
            <p:nvSpPr>
              <p:cNvPr id="12" name="Freeform 1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3" name="TextBox 1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  <p:grpSp>
          <p:nvGrpSpPr>
            <p:cNvPr id="14" name="Group 14"/>
            <p:cNvGrpSpPr/>
            <p:nvPr/>
          </p:nvGrpSpPr>
          <p:grpSpPr>
            <a:xfrm>
              <a:off x="167370" y="167370"/>
              <a:ext cx="1229231" cy="1229231"/>
              <a:chOff x="0" y="0"/>
              <a:chExt cx="812800" cy="812800"/>
            </a:xfrm>
            <a:grpFill/>
          </p:grpSpPr>
          <p:sp>
            <p:nvSpPr>
              <p:cNvPr id="15" name="Freeform 15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16" name="TextBox 16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171"/>
                  </a:lnSpc>
                </a:pPr>
                <a:endParaRPr/>
              </a:p>
            </p:txBody>
          </p:sp>
        </p:grpSp>
      </p:grpSp>
      <p:grpSp>
        <p:nvGrpSpPr>
          <p:cNvPr id="17" name="Group 17"/>
          <p:cNvGrpSpPr/>
          <p:nvPr/>
        </p:nvGrpSpPr>
        <p:grpSpPr>
          <a:xfrm>
            <a:off x="6237930" y="-571110"/>
            <a:ext cx="1142219" cy="1142219"/>
            <a:chOff x="0" y="0"/>
            <a:chExt cx="1522959" cy="1522959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18" name="Group 18"/>
            <p:cNvGrpSpPr/>
            <p:nvPr/>
          </p:nvGrpSpPr>
          <p:grpSpPr>
            <a:xfrm>
              <a:off x="0" y="0"/>
              <a:ext cx="1522959" cy="1522959"/>
              <a:chOff x="0" y="0"/>
              <a:chExt cx="812800" cy="812800"/>
            </a:xfrm>
            <a:grpFill/>
          </p:grpSpPr>
          <p:sp>
            <p:nvSpPr>
              <p:cNvPr id="19" name="Freeform 19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0" name="TextBox 20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  <p:grpSp>
          <p:nvGrpSpPr>
            <p:cNvPr id="21" name="Group 21"/>
            <p:cNvGrpSpPr/>
            <p:nvPr/>
          </p:nvGrpSpPr>
          <p:grpSpPr>
            <a:xfrm>
              <a:off x="162981" y="162981"/>
              <a:ext cx="1196997" cy="1196997"/>
              <a:chOff x="0" y="0"/>
              <a:chExt cx="812800" cy="812800"/>
            </a:xfrm>
            <a:grpFill/>
          </p:grpSpPr>
          <p:sp>
            <p:nvSpPr>
              <p:cNvPr id="22" name="Freeform 22"/>
              <p:cNvSpPr/>
              <p:nvPr/>
            </p:nvSpPr>
            <p:spPr>
              <a:xfrm>
                <a:off x="1813" y="0"/>
                <a:ext cx="80917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09173" h="812800">
                    <a:moveTo>
                      <a:pt x="404587" y="0"/>
                    </a:moveTo>
                    <a:cubicBezTo>
                      <a:pt x="628326" y="1001"/>
                      <a:pt x="809174" y="182659"/>
                      <a:pt x="809174" y="406400"/>
                    </a:cubicBezTo>
                    <a:cubicBezTo>
                      <a:pt x="809174" y="630141"/>
                      <a:pt x="628326" y="811799"/>
                      <a:pt x="404587" y="812800"/>
                    </a:cubicBezTo>
                    <a:cubicBezTo>
                      <a:pt x="180848" y="811799"/>
                      <a:pt x="0" y="630141"/>
                      <a:pt x="0" y="406400"/>
                    </a:cubicBezTo>
                    <a:cubicBezTo>
                      <a:pt x="0" y="182659"/>
                      <a:pt x="180848" y="1001"/>
                      <a:pt x="404587" y="0"/>
                    </a:cubicBezTo>
                    <a:close/>
                  </a:path>
                </a:pathLst>
              </a:custGeom>
              <a:grpFill/>
            </p:spPr>
          </p:sp>
          <p:sp>
            <p:nvSpPr>
              <p:cNvPr id="23" name="TextBox 23"/>
              <p:cNvSpPr txBox="1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  <a:grpFill/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3088"/>
                  </a:lnSpc>
                </a:pPr>
                <a:endParaRPr/>
              </a:p>
            </p:txBody>
          </p:sp>
        </p:grpSp>
      </p:grpSp>
      <p:pic>
        <p:nvPicPr>
          <p:cNvPr id="24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-1118492" y="-999804"/>
            <a:ext cx="4294383" cy="4114800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800000">
            <a:off x="15366916" y="7231994"/>
            <a:ext cx="4294383" cy="4114800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9890335" y="3964078"/>
            <a:ext cx="948353" cy="847166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5B247957-E2BB-493A-AB1D-289FE8579A08}"/>
              </a:ext>
            </a:extLst>
          </p:cNvPr>
          <p:cNvSpPr txBox="1"/>
          <p:nvPr/>
        </p:nvSpPr>
        <p:spPr>
          <a:xfrm>
            <a:off x="3026216" y="2207266"/>
            <a:ext cx="13051983" cy="664797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sz="2000" dirty="0"/>
          </a:p>
          <a:p>
            <a:r>
              <a:rPr lang="en-GB" sz="3200" dirty="0"/>
              <a:t>Encourage your child to read every day and listen to them read at least 4 times a week.</a:t>
            </a:r>
          </a:p>
          <a:p>
            <a:endParaRPr lang="en-GB" sz="3200" dirty="0"/>
          </a:p>
          <a:p>
            <a:endParaRPr lang="en-GB" sz="3200" dirty="0"/>
          </a:p>
          <a:p>
            <a:r>
              <a:rPr lang="en-GB" sz="3200" dirty="0"/>
              <a:t>Practise key maths facts. </a:t>
            </a:r>
          </a:p>
          <a:p>
            <a:endParaRPr lang="en-GB" sz="3200" dirty="0"/>
          </a:p>
          <a:p>
            <a:endParaRPr lang="en-GB" sz="3200" dirty="0"/>
          </a:p>
          <a:p>
            <a:r>
              <a:rPr lang="en-GB" sz="3200" dirty="0"/>
              <a:t>Ensure your child has a suitable bedtime, so that they can be wide awake and ready to learn in school. </a:t>
            </a:r>
          </a:p>
          <a:p>
            <a:endParaRPr lang="en-GB" sz="3200" dirty="0"/>
          </a:p>
          <a:p>
            <a:r>
              <a:rPr lang="en-GB" sz="3200" dirty="0"/>
              <a:t>Try to encourage them to have a healthy breakfast before coming to school.</a:t>
            </a:r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AD134D-C2B1-4027-B2FC-C5099DDD4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800" y="3009900"/>
            <a:ext cx="7772400" cy="1362075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en-GB" dirty="0"/>
              <a:t>Please ask the team if you want further information.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4591F7-F6B2-4F1D-BFF2-9809AE8F04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181101"/>
            <a:ext cx="17221200" cy="1066800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2500"/>
          </a:bodyPr>
          <a:lstStyle/>
          <a:p>
            <a:pPr algn="ctr"/>
            <a:r>
              <a:rPr lang="en-GB" sz="5400" b="1" dirty="0">
                <a:solidFill>
                  <a:schemeClr val="tx1"/>
                </a:solidFill>
              </a:rPr>
              <a:t>Thank-you for taking the time to read through this information.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BD8ECC-D400-4CEE-B541-AEAE1A9D0A0C}"/>
              </a:ext>
            </a:extLst>
          </p:cNvPr>
          <p:cNvSpPr txBox="1"/>
          <p:nvPr/>
        </p:nvSpPr>
        <p:spPr>
          <a:xfrm>
            <a:off x="3429000" y="5448300"/>
            <a:ext cx="1097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/>
              <a:t>Class Emails: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11586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569</TotalTime>
  <Words>560</Words>
  <Application>Microsoft Office PowerPoint</Application>
  <PresentationFormat>Custom</PresentationFormat>
  <Paragraphs>129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Calibri</vt:lpstr>
      <vt:lpstr>Arial</vt:lpstr>
      <vt:lpstr>Alegreya Medium</vt:lpstr>
      <vt:lpstr>Alegreya Medium Bold</vt:lpstr>
      <vt:lpstr>Alegreya Sans SC Black Bold</vt:lpstr>
      <vt:lpstr>Alegreya Bold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Please ask the team if you want further information.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Brown and Beige Minimalist Modern illustrated Book Lover Presentation</dc:title>
  <dc:creator>Ruth Astley (KG)</dc:creator>
  <cp:lastModifiedBy>Mandy Orland (KG)</cp:lastModifiedBy>
  <cp:revision>50</cp:revision>
  <dcterms:created xsi:type="dcterms:W3CDTF">2006-08-16T00:00:00Z</dcterms:created>
  <dcterms:modified xsi:type="dcterms:W3CDTF">2024-09-17T15:12:17Z</dcterms:modified>
  <dc:identifier>DAFMarlbHAA</dc:identifier>
</cp:coreProperties>
</file>